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81" r:id="rId3"/>
    <p:sldId id="282" r:id="rId4"/>
    <p:sldId id="283" r:id="rId5"/>
    <p:sldId id="285" r:id="rId6"/>
    <p:sldId id="286" r:id="rId7"/>
    <p:sldId id="287" r:id="rId8"/>
    <p:sldId id="296" r:id="rId9"/>
    <p:sldId id="299" r:id="rId10"/>
    <p:sldId id="297" r:id="rId11"/>
    <p:sldId id="298" r:id="rId12"/>
    <p:sldId id="288" r:id="rId13"/>
    <p:sldId id="289" r:id="rId14"/>
    <p:sldId id="290" r:id="rId15"/>
    <p:sldId id="292" r:id="rId16"/>
    <p:sldId id="293" r:id="rId17"/>
    <p:sldId id="291" r:id="rId18"/>
    <p:sldId id="294"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2" autoAdjust="0"/>
    <p:restoredTop sz="86380" autoAdjust="0"/>
  </p:normalViewPr>
  <p:slideViewPr>
    <p:cSldViewPr>
      <p:cViewPr varScale="1">
        <p:scale>
          <a:sx n="64" d="100"/>
          <a:sy n="64" d="100"/>
        </p:scale>
        <p:origin x="120" y="72"/>
      </p:cViewPr>
      <p:guideLst>
        <p:guide orient="horz" pos="2160"/>
        <p:guide pos="2880"/>
      </p:guideLst>
    </p:cSldViewPr>
  </p:slideViewPr>
  <p:outlineViewPr>
    <p:cViewPr>
      <p:scale>
        <a:sx n="33" d="100"/>
        <a:sy n="33" d="100"/>
      </p:scale>
      <p:origin x="0" y="19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33DDF-7EFB-4A6C-A4F9-4C5E5FDC39D1}" type="datetimeFigureOut">
              <a:rPr lang="en-US" smtClean="0"/>
              <a:pPr/>
              <a:t>25-Apr-15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EC92-6510-4F1C-974F-DF064B16E6E9}" type="slidenum">
              <a:rPr lang="en-US" smtClean="0"/>
              <a:pPr/>
              <a:t>‹#›</a:t>
            </a:fld>
            <a:endParaRPr lang="en-US"/>
          </a:p>
        </p:txBody>
      </p:sp>
    </p:spTree>
    <p:extLst>
      <p:ext uri="{BB962C8B-B14F-4D97-AF65-F5344CB8AC3E}">
        <p14:creationId xmlns:p14="http://schemas.microsoft.com/office/powerpoint/2010/main" val="249023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8</a:t>
            </a:fld>
            <a:endParaRPr lang="en-US"/>
          </a:p>
        </p:txBody>
      </p:sp>
    </p:spTree>
    <p:extLst>
      <p:ext uri="{BB962C8B-B14F-4D97-AF65-F5344CB8AC3E}">
        <p14:creationId xmlns:p14="http://schemas.microsoft.com/office/powerpoint/2010/main" val="302335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CEEC92-6510-4F1C-974F-DF064B16E6E9}" type="slidenum">
              <a:rPr lang="en-US" smtClean="0"/>
              <a:pPr/>
              <a:t>9</a:t>
            </a:fld>
            <a:endParaRPr lang="en-US"/>
          </a:p>
        </p:txBody>
      </p:sp>
    </p:spTree>
    <p:extLst>
      <p:ext uri="{BB962C8B-B14F-4D97-AF65-F5344CB8AC3E}">
        <p14:creationId xmlns:p14="http://schemas.microsoft.com/office/powerpoint/2010/main" val="13293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FC08122-D941-4FF1-94F7-B1DA83AFBD2E}" type="datetimeFigureOut">
              <a:rPr lang="en-US" smtClean="0"/>
              <a:pPr/>
              <a:t>25-Apr-15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521E69-F2AF-4ED8-97C7-D8BD0B6E0E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FC08122-D941-4FF1-94F7-B1DA83AFBD2E}" type="datetimeFigureOut">
              <a:rPr lang="en-US" smtClean="0"/>
              <a:pPr/>
              <a:t>25-Apr-15</a:t>
            </a:fld>
            <a:endParaRPr lang="en-US"/>
          </a:p>
        </p:txBody>
      </p:sp>
      <p:sp>
        <p:nvSpPr>
          <p:cNvPr id="27" name="Slide Number Placeholder 26"/>
          <p:cNvSpPr>
            <a:spLocks noGrp="1"/>
          </p:cNvSpPr>
          <p:nvPr>
            <p:ph type="sldNum" sz="quarter" idx="11"/>
          </p:nvPr>
        </p:nvSpPr>
        <p:spPr/>
        <p:txBody>
          <a:bodyPr rtlCol="0"/>
          <a:lstStyle/>
          <a:p>
            <a:fld id="{C7521E69-F2AF-4ED8-97C7-D8BD0B6E0E6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FC08122-D941-4FF1-94F7-B1DA83AFBD2E}" type="datetimeFigureOut">
              <a:rPr lang="en-US" smtClean="0"/>
              <a:pPr/>
              <a:t>25-Apr-15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521E69-F2AF-4ED8-97C7-D8BD0B6E0E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8122-D941-4FF1-94F7-B1DA83AFBD2E}" type="datetimeFigureOut">
              <a:rPr lang="en-US" smtClean="0"/>
              <a:pPr/>
              <a:t>25-Apr-15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FC08122-D941-4FF1-94F7-B1DA83AFBD2E}" type="datetimeFigureOut">
              <a:rPr lang="en-US" smtClean="0"/>
              <a:pPr/>
              <a:t>25-Apr-15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521E69-F2AF-4ED8-97C7-D8BD0B6E0E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4000" dirty="0" smtClean="0"/>
              <a:t>Mechanics of Materials(ME-294)</a:t>
            </a:r>
            <a:endParaRPr lang="en-US" sz="4000" dirty="0"/>
          </a:p>
        </p:txBody>
      </p:sp>
      <p:sp>
        <p:nvSpPr>
          <p:cNvPr id="4" name="Subtitle 3"/>
          <p:cNvSpPr>
            <a:spLocks noGrp="1"/>
          </p:cNvSpPr>
          <p:nvPr>
            <p:ph type="subTitle" idx="1"/>
          </p:nvPr>
        </p:nvSpPr>
        <p:spPr>
          <a:xfrm>
            <a:off x="457200" y="3899938"/>
            <a:ext cx="7772400" cy="1752600"/>
          </a:xfrm>
        </p:spPr>
        <p:txBody>
          <a:bodyPr/>
          <a:lstStyle/>
          <a:p>
            <a:r>
              <a:rPr lang="en-US" dirty="0" smtClean="0"/>
              <a:t>Lecture 4:</a:t>
            </a:r>
          </a:p>
          <a:p>
            <a:pPr algn="ctr"/>
            <a:r>
              <a:rPr lang="en-US" dirty="0" smtClean="0"/>
              <a:t>Shear Stress and Strain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5257800" cy="2627376"/>
          </a:xfrm>
        </p:spPr>
        <p:txBody>
          <a:bodyPr>
            <a:normAutofit fontScale="85000" lnSpcReduction="10000"/>
          </a:bodyPr>
          <a:lstStyle/>
          <a:p>
            <a:pPr>
              <a:buNone/>
            </a:pPr>
            <a:r>
              <a:rPr lang="en-US" b="1" u="sng" dirty="0" smtClean="0"/>
              <a:t>Cartesian - co-ordinate system</a:t>
            </a:r>
            <a:endParaRPr lang="en-US" dirty="0" smtClean="0"/>
          </a:p>
          <a:p>
            <a:pPr>
              <a:buNone/>
            </a:pPr>
            <a:r>
              <a:rPr lang="en-US" dirty="0" smtClean="0"/>
              <a:t>In the Cartesian co-ordinates system, we make use of the axes, X, Y and Z .Let us consider the small element of the material and show the various normal stresses acting the faces</a:t>
            </a:r>
          </a:p>
          <a:p>
            <a:endParaRPr lang="en-US" dirty="0"/>
          </a:p>
        </p:txBody>
      </p:sp>
      <p:pic>
        <p:nvPicPr>
          <p:cNvPr id="36866" name="Picture 2" descr="http://www.nptel.ac.in/courses/Webcourse-contents/IIT-ROORKEE/strength%20of%20materials/lects%20&amp;%20picts/image/lect2/fig%205.jpg"/>
          <p:cNvPicPr>
            <a:picLocks noChangeAspect="1" noChangeArrowheads="1"/>
          </p:cNvPicPr>
          <p:nvPr/>
        </p:nvPicPr>
        <p:blipFill>
          <a:blip r:embed="rId2"/>
          <a:srcRect/>
          <a:stretch>
            <a:fillRect/>
          </a:stretch>
        </p:blipFill>
        <p:spPr bwMode="auto">
          <a:xfrm>
            <a:off x="6172200" y="838200"/>
            <a:ext cx="2667000" cy="2038350"/>
          </a:xfrm>
          <a:prstGeom prst="rect">
            <a:avLst/>
          </a:prstGeom>
          <a:noFill/>
        </p:spPr>
      </p:pic>
      <p:sp>
        <p:nvSpPr>
          <p:cNvPr id="5" name="Rectangle 4"/>
          <p:cNvSpPr/>
          <p:nvPr/>
        </p:nvSpPr>
        <p:spPr>
          <a:xfrm>
            <a:off x="304800" y="3406676"/>
            <a:ext cx="8229600" cy="1754326"/>
          </a:xfrm>
          <a:prstGeom prst="rect">
            <a:avLst/>
          </a:prstGeom>
        </p:spPr>
        <p:txBody>
          <a:bodyPr wrap="square">
            <a:spAutoFit/>
          </a:bodyPr>
          <a:lstStyle/>
          <a:p>
            <a:r>
              <a:rPr lang="en-US" b="1" dirty="0" smtClean="0"/>
              <a:t>First sub – script : </a:t>
            </a:r>
            <a:r>
              <a:rPr lang="en-US" dirty="0" smtClean="0"/>
              <a:t>it indicates the direction of the normal to the surface. </a:t>
            </a:r>
          </a:p>
          <a:p>
            <a:r>
              <a:rPr lang="en-US" b="1" dirty="0" smtClean="0"/>
              <a:t>Second subscript : </a:t>
            </a:r>
            <a:r>
              <a:rPr lang="en-US" dirty="0" smtClean="0"/>
              <a:t>it indicates the direction of the stress. </a:t>
            </a:r>
          </a:p>
          <a:p>
            <a:r>
              <a:rPr lang="en-US" dirty="0" smtClean="0"/>
              <a:t>It may be noted that in the case of normal stresses the double script notation may be dispensed with as the direction of the normal stress and the direction of normal to the surface of the element on which it acts is the same. Therefore, a single subscript notation as used is sufficient to define the normal stresses.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3429000" cy="5257800"/>
          </a:xfrm>
        </p:spPr>
        <p:txBody>
          <a:bodyPr>
            <a:normAutofit fontScale="70000" lnSpcReduction="20000"/>
          </a:bodyPr>
          <a:lstStyle/>
          <a:p>
            <a:pPr>
              <a:buNone/>
            </a:pPr>
            <a:r>
              <a:rPr lang="en-US" b="1" dirty="0" smtClean="0"/>
              <a:t>Shear Stresses : </a:t>
            </a:r>
            <a:r>
              <a:rPr lang="en-US" dirty="0" smtClean="0"/>
              <a:t>With shear stress components, the single subscript notation is not practical, because such stresses are in direction parallel to the surfaces on which they act. We therefore have two directions to specify, that of normal to the surface and the stress itself. To do this, we stress itself. To do this, we attach two subscripts to the symbol ' </a:t>
            </a:r>
            <a:r>
              <a:rPr lang="el-GR" dirty="0" smtClean="0"/>
              <a:t>τ</a:t>
            </a:r>
            <a:r>
              <a:rPr lang="en-US" dirty="0" smtClean="0"/>
              <a:t>' , for shear stresses. </a:t>
            </a:r>
          </a:p>
          <a:p>
            <a:r>
              <a:rPr lang="en-US" dirty="0" smtClean="0"/>
              <a:t>In </a:t>
            </a:r>
            <a:r>
              <a:rPr lang="en-US" dirty="0" err="1" smtClean="0"/>
              <a:t>cartesian</a:t>
            </a:r>
            <a:r>
              <a:rPr lang="en-US" dirty="0" smtClean="0"/>
              <a:t>   the stress components as shown in the figures,</a:t>
            </a:r>
            <a:r>
              <a:rPr lang="el-GR" dirty="0" smtClean="0"/>
              <a:t>τ</a:t>
            </a:r>
            <a:r>
              <a:rPr lang="en-US" baseline="-25000" dirty="0" smtClean="0"/>
              <a:t>x y</a:t>
            </a:r>
            <a:r>
              <a:rPr lang="en-US" dirty="0" smtClean="0"/>
              <a:t> </a:t>
            </a:r>
            <a:r>
              <a:rPr lang="el-GR" dirty="0" smtClean="0"/>
              <a:t>τ</a:t>
            </a:r>
            <a:r>
              <a:rPr lang="en-US" baseline="-25000" dirty="0" smtClean="0"/>
              <a:t>yx</a:t>
            </a:r>
            <a:r>
              <a:rPr lang="en-US" dirty="0" smtClean="0"/>
              <a:t> , </a:t>
            </a:r>
            <a:r>
              <a:rPr lang="el-GR" dirty="0" smtClean="0"/>
              <a:t>τ</a:t>
            </a:r>
            <a:r>
              <a:rPr lang="en-US" baseline="-25000" dirty="0" err="1" smtClean="0"/>
              <a:t>yz</a:t>
            </a:r>
            <a:r>
              <a:rPr lang="en-US" dirty="0" smtClean="0"/>
              <a:t> , </a:t>
            </a:r>
            <a:r>
              <a:rPr lang="el-GR" dirty="0" smtClean="0"/>
              <a:t>τ</a:t>
            </a:r>
            <a:r>
              <a:rPr lang="en-US" baseline="-25000" dirty="0" err="1" smtClean="0"/>
              <a:t>zy</a:t>
            </a:r>
            <a:r>
              <a:rPr lang="en-US" dirty="0" smtClean="0"/>
              <a:t> , </a:t>
            </a:r>
            <a:r>
              <a:rPr lang="el-GR" dirty="0" smtClean="0"/>
              <a:t>τ</a:t>
            </a:r>
            <a:r>
              <a:rPr lang="en-US" baseline="-25000" dirty="0" err="1" smtClean="0"/>
              <a:t>zx</a:t>
            </a:r>
            <a:r>
              <a:rPr lang="en-US" dirty="0" smtClean="0"/>
              <a:t> , </a:t>
            </a:r>
            <a:r>
              <a:rPr lang="el-GR" dirty="0" smtClean="0"/>
              <a:t>τ</a:t>
            </a:r>
            <a:r>
              <a:rPr lang="en-US" baseline="-25000" dirty="0" err="1" smtClean="0"/>
              <a:t>xz</a:t>
            </a:r>
          </a:p>
          <a:p>
            <a:pPr>
              <a:buNone/>
            </a:pPr>
            <a:endParaRPr lang="en-US" dirty="0"/>
          </a:p>
        </p:txBody>
      </p:sp>
      <p:pic>
        <p:nvPicPr>
          <p:cNvPr id="37890" name="Picture 2" descr="http://www.nptel.ac.in/courses/Webcourse-contents/IIT-ROORKEE/strength%20of%20materials/lects%20&amp;%20picts/image/lect2/fig%207.jpg"/>
          <p:cNvPicPr>
            <a:picLocks noChangeAspect="1" noChangeArrowheads="1"/>
          </p:cNvPicPr>
          <p:nvPr/>
        </p:nvPicPr>
        <p:blipFill>
          <a:blip r:embed="rId2"/>
          <a:srcRect/>
          <a:stretch>
            <a:fillRect/>
          </a:stretch>
        </p:blipFill>
        <p:spPr bwMode="auto">
          <a:xfrm>
            <a:off x="4953000" y="685800"/>
            <a:ext cx="3733800" cy="3352800"/>
          </a:xfrm>
          <a:prstGeom prst="rect">
            <a:avLst/>
          </a:prstGeom>
          <a:noFill/>
        </p:spPr>
      </p:pic>
      <p:pic>
        <p:nvPicPr>
          <p:cNvPr id="6" name="Picture 9"/>
          <p:cNvPicPr>
            <a:picLocks noChangeAspect="1" noChangeArrowheads="1"/>
          </p:cNvPicPr>
          <p:nvPr/>
        </p:nvPicPr>
        <p:blipFill>
          <a:blip r:embed="rId3"/>
          <a:srcRect l="35156" t="18750" r="35156" b="51042"/>
          <a:stretch>
            <a:fillRect/>
          </a:stretch>
        </p:blipFill>
        <p:spPr bwMode="auto">
          <a:xfrm>
            <a:off x="5715000" y="4343400"/>
            <a:ext cx="2895600" cy="2209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4800600" cy="838200"/>
          </a:xfrm>
        </p:spPr>
        <p:txBody>
          <a:bodyPr>
            <a:normAutofit/>
          </a:bodyPr>
          <a:lstStyle/>
          <a:p>
            <a:r>
              <a:rPr lang="en-US" b="1" dirty="0" smtClean="0"/>
              <a:t>Elastic Constants</a:t>
            </a:r>
            <a:endParaRPr lang="en-US" dirty="0"/>
          </a:p>
        </p:txBody>
      </p:sp>
      <p:sp>
        <p:nvSpPr>
          <p:cNvPr id="3" name="Content Placeholder 2"/>
          <p:cNvSpPr>
            <a:spLocks noGrp="1"/>
          </p:cNvSpPr>
          <p:nvPr>
            <p:ph idx="1"/>
          </p:nvPr>
        </p:nvSpPr>
        <p:spPr>
          <a:xfrm>
            <a:off x="228600" y="1676400"/>
            <a:ext cx="8229600" cy="4495800"/>
          </a:xfrm>
        </p:spPr>
        <p:txBody>
          <a:bodyPr>
            <a:normAutofit fontScale="85000" lnSpcReduction="20000"/>
          </a:bodyPr>
          <a:lstStyle/>
          <a:p>
            <a:r>
              <a:rPr lang="en-US" dirty="0" smtClean="0"/>
              <a:t>In the science of materials, numbers that quantify the response of a particular material to elastic  deformation when a stress load is applied to that material, are known as Elastic Constants.</a:t>
            </a:r>
          </a:p>
          <a:p>
            <a:pPr>
              <a:buNone/>
            </a:pPr>
            <a:endParaRPr lang="en-US" dirty="0" smtClean="0"/>
          </a:p>
          <a:p>
            <a:r>
              <a:rPr lang="en-US" dirty="0" smtClean="0"/>
              <a:t> Most of these constants arise as constants of proportionality between stress and strain for various loading conditions.</a:t>
            </a:r>
          </a:p>
          <a:p>
            <a:pPr>
              <a:buNone/>
            </a:pPr>
            <a:endParaRPr lang="en-US" dirty="0" smtClean="0"/>
          </a:p>
          <a:p>
            <a:r>
              <a:rPr lang="en-US" dirty="0" smtClean="0"/>
              <a:t>They are the relationships that determine the deformations produced by a given Stress system acting on a particular Material, and within the limits for which Hooke's Law is obeyed, these factors are constant: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4800600" cy="838200"/>
          </a:xfrm>
        </p:spPr>
        <p:txBody>
          <a:bodyPr>
            <a:normAutofit/>
          </a:bodyPr>
          <a:lstStyle/>
          <a:p>
            <a:r>
              <a:rPr lang="en-US" b="1" dirty="0" smtClean="0"/>
              <a:t>Elastic Constants</a:t>
            </a:r>
            <a:endParaRPr lang="en-US" dirty="0"/>
          </a:p>
        </p:txBody>
      </p:sp>
      <p:sp>
        <p:nvSpPr>
          <p:cNvPr id="3" name="Content Placeholder 2"/>
          <p:cNvSpPr>
            <a:spLocks noGrp="1"/>
          </p:cNvSpPr>
          <p:nvPr>
            <p:ph idx="1"/>
          </p:nvPr>
        </p:nvSpPr>
        <p:spPr>
          <a:xfrm>
            <a:off x="228600" y="1676400"/>
            <a:ext cx="8610600" cy="4800600"/>
          </a:xfrm>
        </p:spPr>
        <p:txBody>
          <a:bodyPr>
            <a:normAutofit/>
          </a:bodyPr>
          <a:lstStyle/>
          <a:p>
            <a:pPr>
              <a:buNone/>
            </a:pPr>
            <a:r>
              <a:rPr lang="en-US" b="1" u="sng" dirty="0" smtClean="0"/>
              <a:t>Modulus of Elasticity </a:t>
            </a:r>
            <a:r>
              <a:rPr lang="en-US" dirty="0" smtClean="0"/>
              <a:t>:It is the ratio between compressive stress and compressive strain or tensile stress and tensile strain. It is denoted by ‘E’ </a:t>
            </a:r>
          </a:p>
          <a:p>
            <a:pPr lvl="3"/>
            <a:r>
              <a:rPr lang="en-US" sz="2800" dirty="0" smtClean="0"/>
              <a:t>E = stress/stain = </a:t>
            </a:r>
            <a:r>
              <a:rPr lang="el-GR" sz="2800" dirty="0" smtClean="0"/>
              <a:t>σ/ε = σ</a:t>
            </a:r>
            <a:r>
              <a:rPr lang="en-US" sz="2800" baseline="-25000" dirty="0" smtClean="0"/>
              <a:t>t</a:t>
            </a:r>
            <a:r>
              <a:rPr lang="en-US" sz="2800" dirty="0" smtClean="0"/>
              <a:t>/</a:t>
            </a:r>
            <a:r>
              <a:rPr lang="el-GR" sz="2800" dirty="0" smtClean="0"/>
              <a:t>ε</a:t>
            </a:r>
            <a:r>
              <a:rPr lang="en-US" sz="2800" baseline="-25000" dirty="0" smtClean="0"/>
              <a:t>t </a:t>
            </a:r>
            <a:r>
              <a:rPr lang="en-US" sz="2800" dirty="0" smtClean="0"/>
              <a:t>= </a:t>
            </a:r>
            <a:r>
              <a:rPr lang="el-GR" sz="2800" dirty="0" smtClean="0"/>
              <a:t>σ</a:t>
            </a:r>
            <a:r>
              <a:rPr lang="en-US" sz="2800" baseline="-25000" dirty="0" smtClean="0"/>
              <a:t>c</a:t>
            </a:r>
            <a:r>
              <a:rPr lang="en-US" sz="2800" dirty="0" smtClean="0"/>
              <a:t>/</a:t>
            </a:r>
            <a:r>
              <a:rPr lang="el-GR" sz="2800" dirty="0" smtClean="0"/>
              <a:t>ε</a:t>
            </a:r>
            <a:r>
              <a:rPr lang="en-US" sz="2800" baseline="-25000" dirty="0" smtClean="0"/>
              <a:t>c</a:t>
            </a:r>
          </a:p>
          <a:p>
            <a:pPr lvl="3">
              <a:buNone/>
            </a:pPr>
            <a:endParaRPr lang="en-US" dirty="0" smtClean="0"/>
          </a:p>
          <a:p>
            <a:pPr>
              <a:buNone/>
            </a:pPr>
            <a:r>
              <a:rPr lang="en-US" b="1" u="sng" dirty="0" smtClean="0"/>
              <a:t>Modulus of rigidity or shear modulus </a:t>
            </a:r>
            <a:r>
              <a:rPr lang="en-US" dirty="0" smtClean="0"/>
              <a:t>:It is the ratio of shear stress (τ) to shear strain (γ). It is represented by ‘C’, ‘N’ or ‘G’.  </a:t>
            </a:r>
          </a:p>
          <a:p>
            <a:pPr lvl="3"/>
            <a:r>
              <a:rPr lang="en-US" sz="2800" dirty="0" smtClean="0"/>
              <a:t>C, N or G = τ/γ</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4800600" cy="838200"/>
          </a:xfrm>
        </p:spPr>
        <p:txBody>
          <a:bodyPr>
            <a:normAutofit/>
          </a:bodyPr>
          <a:lstStyle/>
          <a:p>
            <a:r>
              <a:rPr lang="en-US" b="1" dirty="0" smtClean="0"/>
              <a:t>Elastic Constants</a:t>
            </a:r>
            <a:endParaRPr lang="en-US" dirty="0"/>
          </a:p>
        </p:txBody>
      </p:sp>
      <p:sp>
        <p:nvSpPr>
          <p:cNvPr id="3" name="Content Placeholder 2"/>
          <p:cNvSpPr>
            <a:spLocks noGrp="1"/>
          </p:cNvSpPr>
          <p:nvPr>
            <p:ph idx="1"/>
          </p:nvPr>
        </p:nvSpPr>
        <p:spPr>
          <a:xfrm>
            <a:off x="228600" y="1295400"/>
            <a:ext cx="8763000" cy="5105400"/>
          </a:xfrm>
        </p:spPr>
        <p:txBody>
          <a:bodyPr>
            <a:normAutofit fontScale="92500"/>
          </a:bodyPr>
          <a:lstStyle/>
          <a:p>
            <a:pPr>
              <a:buNone/>
            </a:pPr>
            <a:r>
              <a:rPr lang="en-US" b="1" dirty="0" smtClean="0"/>
              <a:t>Bulk Modulus or Volume Modulus of elasticity:</a:t>
            </a:r>
          </a:p>
          <a:p>
            <a:pPr>
              <a:buNone/>
            </a:pPr>
            <a:r>
              <a:rPr lang="en-US" dirty="0" smtClean="0"/>
              <a:t>It is defined as the ratio of applied pressure (on each face of solid cube) to volumetric strain. It is represented by ‘K’.</a:t>
            </a:r>
          </a:p>
          <a:p>
            <a:pPr lvl="3"/>
            <a:r>
              <a:rPr lang="en-US" sz="3500" dirty="0" smtClean="0"/>
              <a:t>K = p/</a:t>
            </a:r>
            <a:r>
              <a:rPr lang="en-US" sz="3500" dirty="0" err="1" smtClean="0"/>
              <a:t>ε</a:t>
            </a:r>
            <a:r>
              <a:rPr lang="en-US" sz="3500" baseline="-25000" dirty="0" err="1" smtClean="0"/>
              <a:t>v</a:t>
            </a:r>
            <a:endParaRPr lang="en-US" sz="3500" baseline="-25000" dirty="0" smtClean="0"/>
          </a:p>
          <a:p>
            <a:pPr lvl="3">
              <a:buNone/>
            </a:pPr>
            <a:endParaRPr lang="en-US" dirty="0" smtClean="0"/>
          </a:p>
          <a:p>
            <a:pPr>
              <a:buNone/>
            </a:pPr>
            <a:r>
              <a:rPr lang="en-US" b="1" dirty="0" smtClean="0"/>
              <a:t>Poisson's Ratio :</a:t>
            </a:r>
            <a:r>
              <a:rPr lang="en-US" dirty="0" smtClean="0"/>
              <a:t>The ratio of lateral strain to linear strain is called Poisson’s ratio. It is denoted by ‘µ’ or ‘ν’ or ‘1/m’.</a:t>
            </a:r>
          </a:p>
          <a:p>
            <a:pPr lvl="2"/>
            <a:r>
              <a:rPr lang="en-US" dirty="0" smtClean="0"/>
              <a:t>µ = lateral strain/linear strain = 1/m</a:t>
            </a:r>
          </a:p>
          <a:p>
            <a:pPr lvl="2"/>
            <a:r>
              <a:rPr lang="en-US" dirty="0" smtClean="0"/>
              <a:t>The value of ‘µ’ varies from 1/3 to 1/4 depending upon the material.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839200" cy="5867400"/>
          </a:xfrm>
        </p:spPr>
        <p:txBody>
          <a:bodyPr>
            <a:normAutofit fontScale="55000" lnSpcReduction="20000"/>
          </a:bodyPr>
          <a:lstStyle/>
          <a:p>
            <a:pPr>
              <a:buNone/>
            </a:pPr>
            <a:r>
              <a:rPr lang="en-US" dirty="0" smtClean="0"/>
              <a:t>A square steel bar 50 mm on a side and 1 m long is subject to an axial tensile force of 250 </a:t>
            </a:r>
            <a:r>
              <a:rPr lang="en-US" dirty="0" err="1" smtClean="0"/>
              <a:t>kN.</a:t>
            </a:r>
            <a:r>
              <a:rPr lang="en-US" dirty="0" smtClean="0"/>
              <a:t> Determine the decrease ∆t in the lateral dimension due to this load. Use E = 200 </a:t>
            </a:r>
            <a:r>
              <a:rPr lang="en-US" dirty="0" err="1" smtClean="0"/>
              <a:t>GPa</a:t>
            </a:r>
            <a:r>
              <a:rPr lang="en-US" dirty="0" smtClean="0"/>
              <a:t> and  ν= 0.3. </a:t>
            </a:r>
          </a:p>
          <a:p>
            <a:endParaRPr lang="en-US" dirty="0" smtClean="0"/>
          </a:p>
          <a:p>
            <a:pPr>
              <a:buNone/>
            </a:pPr>
            <a:r>
              <a:rPr lang="en-US" dirty="0" smtClean="0"/>
              <a:t>SOLUTION: The loading is axial, hence the stress in the direction of the load is given by </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The simple form of Hooke’s law for uniaxial loading states that E = stress /strain.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The ratio of the lateral strain to the axial strain is denoted as Poisson’s ratio, i.e., ν</a:t>
            </a:r>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None/>
            </a:pPr>
            <a:r>
              <a:rPr lang="en-US" dirty="0" smtClean="0"/>
              <a:t>The change in a 50 mm length is</a:t>
            </a:r>
          </a:p>
          <a:p>
            <a:endParaRPr lang="en-US" dirty="0" smtClean="0"/>
          </a:p>
          <a:p>
            <a:r>
              <a:rPr lang="en-US" dirty="0" smtClean="0"/>
              <a:t>∆t = 0.05 x  1.5x10</a:t>
            </a:r>
            <a:r>
              <a:rPr lang="en-US" baseline="30000" dirty="0" smtClean="0"/>
              <a:t>-6    </a:t>
            </a:r>
            <a:r>
              <a:rPr lang="en-US" dirty="0" smtClean="0"/>
              <a:t>=0.0075 mm  which represents the decrease in the lateral dimension of the bar.</a:t>
            </a:r>
            <a:endParaRPr lang="en-US" dirty="0"/>
          </a:p>
        </p:txBody>
      </p:sp>
      <p:pic>
        <p:nvPicPr>
          <p:cNvPr id="1026" name="Picture 2"/>
          <p:cNvPicPr>
            <a:picLocks noChangeAspect="1" noChangeArrowheads="1"/>
          </p:cNvPicPr>
          <p:nvPr/>
        </p:nvPicPr>
        <p:blipFill>
          <a:blip r:embed="rId2"/>
          <a:srcRect l="33435" t="55288" r="31465" b="39583"/>
          <a:stretch>
            <a:fillRect/>
          </a:stretch>
        </p:blipFill>
        <p:spPr bwMode="auto">
          <a:xfrm>
            <a:off x="1371600" y="4724400"/>
            <a:ext cx="5638800" cy="6096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6719" t="42708" r="35156" b="52084"/>
          <a:stretch>
            <a:fillRect/>
          </a:stretch>
        </p:blipFill>
        <p:spPr bwMode="auto">
          <a:xfrm>
            <a:off x="2971800" y="1981200"/>
            <a:ext cx="3733800" cy="5334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20097" t="47916" r="19531" b="47247"/>
          <a:stretch>
            <a:fillRect/>
          </a:stretch>
        </p:blipFill>
        <p:spPr bwMode="auto">
          <a:xfrm>
            <a:off x="838200" y="3048000"/>
            <a:ext cx="7391400" cy="685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38281" t="75000" r="37500" b="10417"/>
          <a:stretch>
            <a:fillRect/>
          </a:stretch>
        </p:blipFill>
        <p:spPr bwMode="auto">
          <a:xfrm>
            <a:off x="6248400" y="304800"/>
            <a:ext cx="2209800" cy="1600200"/>
          </a:xfrm>
          <a:prstGeom prst="rect">
            <a:avLst/>
          </a:prstGeom>
          <a:noFill/>
          <a:ln w="9525">
            <a:noFill/>
            <a:miter lim="800000"/>
            <a:headEnd/>
            <a:tailEnd/>
          </a:ln>
          <a:effectLst/>
        </p:spPr>
      </p:pic>
      <p:sp>
        <p:nvSpPr>
          <p:cNvPr id="5" name="Rectangle 4"/>
          <p:cNvSpPr/>
          <p:nvPr/>
        </p:nvSpPr>
        <p:spPr>
          <a:xfrm>
            <a:off x="228600" y="685800"/>
            <a:ext cx="5867400" cy="923330"/>
          </a:xfrm>
          <a:prstGeom prst="rect">
            <a:avLst/>
          </a:prstGeom>
        </p:spPr>
        <p:txBody>
          <a:bodyPr wrap="square">
            <a:spAutoFit/>
          </a:bodyPr>
          <a:lstStyle/>
          <a:p>
            <a:r>
              <a:rPr lang="en-US" dirty="0" smtClean="0"/>
              <a:t>Consider an elemental block subject to uniaxial tension (see Fig.). Derive approximate expressions for the change of volume per unit volume due to this loading. </a:t>
            </a:r>
          </a:p>
        </p:txBody>
      </p:sp>
      <p:pic>
        <p:nvPicPr>
          <p:cNvPr id="2050" name="Picture 2"/>
          <p:cNvPicPr>
            <a:picLocks noChangeAspect="1" noChangeArrowheads="1"/>
          </p:cNvPicPr>
          <p:nvPr/>
        </p:nvPicPr>
        <p:blipFill>
          <a:blip r:embed="rId3"/>
          <a:srcRect l="21875" t="26042" r="21311" b="26042"/>
          <a:stretch>
            <a:fillRect/>
          </a:stretch>
        </p:blipFill>
        <p:spPr bwMode="auto">
          <a:xfrm>
            <a:off x="228600" y="1905000"/>
            <a:ext cx="8610600" cy="48006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990600"/>
          </a:xfrm>
        </p:spPr>
        <p:txBody>
          <a:bodyPr>
            <a:normAutofit fontScale="90000"/>
          </a:bodyPr>
          <a:lstStyle/>
          <a:p>
            <a:r>
              <a:rPr lang="en-US" b="1" dirty="0" smtClean="0"/>
              <a:t>Relation between the Elastic constants</a:t>
            </a: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4325112"/>
          </a:xfrm>
        </p:spPr>
        <p:txBody>
          <a:bodyPr/>
          <a:lstStyle/>
          <a:p>
            <a:r>
              <a:rPr lang="en-US" b="1" dirty="0" smtClean="0"/>
              <a:t>Relation between E and G: </a:t>
            </a:r>
          </a:p>
          <a:p>
            <a:pPr algn="ctr"/>
            <a:r>
              <a:rPr lang="en-US" dirty="0" smtClean="0"/>
              <a:t>E = 2G [1+ ν]</a:t>
            </a:r>
          </a:p>
          <a:p>
            <a:pPr algn="ctr"/>
            <a:endParaRPr lang="en-US" dirty="0" smtClean="0"/>
          </a:p>
          <a:p>
            <a:r>
              <a:rPr lang="en-US" b="1" dirty="0" smtClean="0"/>
              <a:t>Relation between E and K: </a:t>
            </a:r>
          </a:p>
          <a:p>
            <a:pPr algn="ctr"/>
            <a:r>
              <a:rPr lang="en-US" b="1" dirty="0" smtClean="0"/>
              <a:t>E= </a:t>
            </a:r>
            <a:r>
              <a:rPr lang="en-US" dirty="0" smtClean="0"/>
              <a:t>3K (1-2ν)</a:t>
            </a:r>
          </a:p>
          <a:p>
            <a:pPr algn="ctr"/>
            <a:endParaRPr lang="en-US" dirty="0" smtClean="0"/>
          </a:p>
          <a:p>
            <a:r>
              <a:rPr lang="en-US" b="1" dirty="0" smtClean="0"/>
              <a:t>Relation between E, G and K:</a:t>
            </a:r>
            <a:r>
              <a:rPr lang="en-US" dirty="0" smtClean="0"/>
              <a:t> </a:t>
            </a:r>
          </a:p>
          <a:p>
            <a:pPr algn="ctr"/>
            <a:r>
              <a:rPr lang="en-US" dirty="0" smtClean="0"/>
              <a:t>E=9KG/ (3K+G)</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686800" cy="1200329"/>
          </a:xfrm>
          <a:prstGeom prst="rect">
            <a:avLst/>
          </a:prstGeom>
        </p:spPr>
        <p:txBody>
          <a:bodyPr wrap="square">
            <a:spAutoFit/>
          </a:bodyPr>
          <a:lstStyle/>
          <a:p>
            <a:r>
              <a:rPr lang="en-US" dirty="0" smtClean="0"/>
              <a:t>Q#1:   A square bar of aluminum 50 mm on a side and 250 mm long is loaded by axial tensile forces at the ends. Experimentally, it is found that the strain in the direction of the load is 0.001. Determine the volume of the bar when the load is acting. Consider </a:t>
            </a:r>
            <a:r>
              <a:rPr lang="el-GR" dirty="0" smtClean="0"/>
              <a:t>ν</a:t>
            </a:r>
            <a:r>
              <a:rPr lang="en-US" dirty="0" smtClean="0"/>
              <a:t> = 0.33. </a:t>
            </a:r>
            <a:endParaRPr lang="en-US" dirty="0"/>
          </a:p>
        </p:txBody>
      </p:sp>
      <p:sp>
        <p:nvSpPr>
          <p:cNvPr id="5" name="Rectangle 4"/>
          <p:cNvSpPr/>
          <p:nvPr/>
        </p:nvSpPr>
        <p:spPr>
          <a:xfrm>
            <a:off x="228600" y="2286000"/>
            <a:ext cx="8534400" cy="923330"/>
          </a:xfrm>
          <a:prstGeom prst="rect">
            <a:avLst/>
          </a:prstGeom>
        </p:spPr>
        <p:txBody>
          <a:bodyPr wrap="square">
            <a:spAutoFit/>
          </a:bodyPr>
          <a:lstStyle/>
          <a:p>
            <a:r>
              <a:rPr lang="en-US" dirty="0" smtClean="0"/>
              <a:t> Q#2: Consider the bolted joint shown in Fig. The force P is 30 </a:t>
            </a:r>
            <a:r>
              <a:rPr lang="en-US" dirty="0" err="1" smtClean="0"/>
              <a:t>kN</a:t>
            </a:r>
            <a:r>
              <a:rPr lang="en-US" dirty="0" smtClean="0"/>
              <a:t> and the diameter of the bolt is 10 mm. Determine the average value of the shearing stress existing across either of the planes a-a or b-b.</a:t>
            </a:r>
            <a:endParaRPr lang="en-US" dirty="0"/>
          </a:p>
        </p:txBody>
      </p:sp>
      <p:pic>
        <p:nvPicPr>
          <p:cNvPr id="7" name="Picture 2"/>
          <p:cNvPicPr>
            <a:picLocks noChangeAspect="1" noChangeArrowheads="1"/>
          </p:cNvPicPr>
          <p:nvPr/>
        </p:nvPicPr>
        <p:blipFill>
          <a:blip r:embed="rId2"/>
          <a:srcRect l="35938" t="27084" r="36719" b="62500"/>
          <a:stretch>
            <a:fillRect/>
          </a:stretch>
        </p:blipFill>
        <p:spPr bwMode="auto">
          <a:xfrm>
            <a:off x="5334000" y="3048000"/>
            <a:ext cx="3048000" cy="1066800"/>
          </a:xfrm>
          <a:prstGeom prst="rect">
            <a:avLst/>
          </a:prstGeom>
          <a:noFill/>
          <a:ln w="9525">
            <a:noFill/>
            <a:miter lim="800000"/>
            <a:headEnd/>
            <a:tailEnd/>
          </a:ln>
          <a:effectLst/>
        </p:spPr>
      </p:pic>
      <p:sp>
        <p:nvSpPr>
          <p:cNvPr id="8" name="Rectangle 7"/>
          <p:cNvSpPr/>
          <p:nvPr/>
        </p:nvSpPr>
        <p:spPr>
          <a:xfrm>
            <a:off x="304800" y="4313872"/>
            <a:ext cx="8458200" cy="1477328"/>
          </a:xfrm>
          <a:prstGeom prst="rect">
            <a:avLst/>
          </a:prstGeom>
        </p:spPr>
        <p:txBody>
          <a:bodyPr wrap="square">
            <a:spAutoFit/>
          </a:bodyPr>
          <a:lstStyle/>
          <a:p>
            <a:r>
              <a:rPr lang="en-US" dirty="0" smtClean="0"/>
              <a:t>Q#3: Low-carbon structural steel has a shearing ultimate strength of approximately 300 </a:t>
            </a:r>
            <a:r>
              <a:rPr lang="en-US" dirty="0" err="1" smtClean="0"/>
              <a:t>MPa</a:t>
            </a:r>
            <a:r>
              <a:rPr lang="en-US" dirty="0" smtClean="0"/>
              <a:t>. Determine the force P necessary to punch a 2.5-cm-diameter hole through a plate of this steel 1 cm thick. If the modulus of elasticity in shear for this material is 82 </a:t>
            </a:r>
            <a:r>
              <a:rPr lang="en-US" dirty="0" err="1" smtClean="0"/>
              <a:t>GPa</a:t>
            </a:r>
            <a:r>
              <a:rPr lang="en-US" dirty="0" smtClean="0"/>
              <a:t>, find the shear strain at the edge of this hole when the shear stress is 143 </a:t>
            </a:r>
            <a:r>
              <a:rPr lang="en-US" dirty="0" err="1" smtClean="0"/>
              <a:t>MPa</a:t>
            </a:r>
            <a:r>
              <a:rPr lang="en-US" dirty="0" smtClean="0"/>
              <a:t>.</a:t>
            </a:r>
            <a:endParaRPr lang="en-US" dirty="0"/>
          </a:p>
        </p:txBody>
      </p:sp>
      <p:sp>
        <p:nvSpPr>
          <p:cNvPr id="9" name="TextBox 8"/>
          <p:cNvSpPr txBox="1"/>
          <p:nvPr/>
        </p:nvSpPr>
        <p:spPr>
          <a:xfrm>
            <a:off x="2057400" y="282714"/>
            <a:ext cx="4191000" cy="707886"/>
          </a:xfrm>
          <a:prstGeom prst="rect">
            <a:avLst/>
          </a:prstGeom>
          <a:noFill/>
        </p:spPr>
        <p:txBody>
          <a:bodyPr wrap="square" rtlCol="0">
            <a:spAutoFit/>
          </a:bodyPr>
          <a:lstStyle/>
          <a:p>
            <a:r>
              <a:rPr lang="en-US" sz="4000" dirty="0" smtClean="0"/>
              <a:t>Assignment#3</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685800"/>
            <a:ext cx="8382000" cy="1477328"/>
          </a:xfrm>
          <a:prstGeom prst="rect">
            <a:avLst/>
          </a:prstGeom>
        </p:spPr>
        <p:txBody>
          <a:bodyPr wrap="square">
            <a:spAutoFit/>
          </a:bodyPr>
          <a:lstStyle/>
          <a:p>
            <a:r>
              <a:rPr lang="en-US" dirty="0" smtClean="0"/>
              <a:t>Q#4:  Two 1.5-mm-thick strips of titanium alloy 45 mm wide are joined by a 45° laser weld as shown in Fig. A 100 kW carbon dioxide laser system is employed to form the joint. If the allowable shearing stress in the alloy is 440 </a:t>
            </a:r>
            <a:r>
              <a:rPr lang="en-US" dirty="0" err="1" smtClean="0"/>
              <a:t>MPa</a:t>
            </a:r>
            <a:r>
              <a:rPr lang="en-US" dirty="0" smtClean="0"/>
              <a:t> and the joint is assumed to be 100 percent efficient, determine the maximum allowable force P that may be applied.</a:t>
            </a:r>
            <a:endParaRPr lang="en-US" dirty="0"/>
          </a:p>
        </p:txBody>
      </p:sp>
      <p:pic>
        <p:nvPicPr>
          <p:cNvPr id="4098" name="Picture 2"/>
          <p:cNvPicPr>
            <a:picLocks noChangeAspect="1" noChangeArrowheads="1"/>
          </p:cNvPicPr>
          <p:nvPr/>
        </p:nvPicPr>
        <p:blipFill>
          <a:blip r:embed="rId2"/>
          <a:srcRect l="33594" t="17708" r="33594" b="71875"/>
          <a:stretch>
            <a:fillRect/>
          </a:stretch>
        </p:blipFill>
        <p:spPr bwMode="auto">
          <a:xfrm>
            <a:off x="3276600" y="1981200"/>
            <a:ext cx="4648200" cy="990600"/>
          </a:xfrm>
          <a:prstGeom prst="rect">
            <a:avLst/>
          </a:prstGeom>
          <a:noFill/>
          <a:ln w="9525">
            <a:noFill/>
            <a:miter lim="800000"/>
            <a:headEnd/>
            <a:tailEnd/>
          </a:ln>
          <a:effectLst/>
        </p:spPr>
      </p:pic>
      <p:sp>
        <p:nvSpPr>
          <p:cNvPr id="9" name="Rectangle 8"/>
          <p:cNvSpPr/>
          <p:nvPr/>
        </p:nvSpPr>
        <p:spPr>
          <a:xfrm>
            <a:off x="152400" y="3048000"/>
            <a:ext cx="8839200" cy="1754326"/>
          </a:xfrm>
          <a:prstGeom prst="rect">
            <a:avLst/>
          </a:prstGeom>
        </p:spPr>
        <p:txBody>
          <a:bodyPr wrap="square">
            <a:spAutoFit/>
          </a:bodyPr>
          <a:lstStyle/>
          <a:p>
            <a:r>
              <a:rPr lang="en-US" dirty="0" smtClean="0"/>
              <a:t>Q#5:   One common type of weld for joining two plates is the fillet weld. This weld undergoes shear as well as tension or compression and frequently bending in addition. For the two plates shown in Fig. , determine the allowable tensile force P that may be applied using an allowable working stress of 77 </a:t>
            </a:r>
            <a:r>
              <a:rPr lang="en-US" dirty="0" err="1" smtClean="0"/>
              <a:t>MPa</a:t>
            </a:r>
            <a:r>
              <a:rPr lang="en-US" dirty="0" smtClean="0"/>
              <a:t> for shear loading. Consider only shearing stresses in the weld. The load is applied midway between the two welds.</a:t>
            </a:r>
            <a:endParaRPr lang="en-US" dirty="0"/>
          </a:p>
        </p:txBody>
      </p:sp>
      <p:pic>
        <p:nvPicPr>
          <p:cNvPr id="4099" name="Picture 3"/>
          <p:cNvPicPr>
            <a:picLocks noChangeAspect="1" noChangeArrowheads="1"/>
          </p:cNvPicPr>
          <p:nvPr/>
        </p:nvPicPr>
        <p:blipFill>
          <a:blip r:embed="rId3"/>
          <a:srcRect l="25000" t="63542" r="23438" b="16667"/>
          <a:stretch>
            <a:fillRect/>
          </a:stretch>
        </p:blipFill>
        <p:spPr bwMode="auto">
          <a:xfrm>
            <a:off x="2286000" y="5029200"/>
            <a:ext cx="5029200" cy="1447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105400" cy="762000"/>
          </a:xfrm>
        </p:spPr>
        <p:txBody>
          <a:bodyPr>
            <a:normAutofit fontScale="90000"/>
          </a:bodyPr>
          <a:lstStyle/>
          <a:p>
            <a:r>
              <a:rPr lang="en-US" dirty="0" smtClean="0"/>
              <a:t>Shear Force and Stress</a:t>
            </a:r>
            <a:endParaRPr lang="en-US" dirty="0"/>
          </a:p>
        </p:txBody>
      </p:sp>
      <p:sp>
        <p:nvSpPr>
          <p:cNvPr id="3" name="Content Placeholder 2"/>
          <p:cNvSpPr>
            <a:spLocks noGrp="1"/>
          </p:cNvSpPr>
          <p:nvPr>
            <p:ph idx="1"/>
          </p:nvPr>
        </p:nvSpPr>
        <p:spPr>
          <a:xfrm>
            <a:off x="228600" y="1295400"/>
            <a:ext cx="6781800" cy="4953000"/>
          </a:xfrm>
        </p:spPr>
        <p:txBody>
          <a:bodyPr>
            <a:normAutofit fontScale="70000" lnSpcReduction="20000"/>
          </a:bodyPr>
          <a:lstStyle/>
          <a:p>
            <a:r>
              <a:rPr lang="en-US" dirty="0" smtClean="0"/>
              <a:t>Imagine a tall stack of coins glued together on their faces. If you pull on the ends of the stack, the glue will experience a stress that is normal (perpendicular) to the face of each coin. This stress is called Normal Stress.</a:t>
            </a:r>
          </a:p>
          <a:p>
            <a:pPr lvl="1"/>
            <a:r>
              <a:rPr lang="en-US" dirty="0" smtClean="0"/>
              <a:t>If the glue is thick and tacky, maybe it will tend to stretch, and you can see the coins gradually pull apart along the direction of the applied load. </a:t>
            </a:r>
          </a:p>
          <a:p>
            <a:pPr lvl="1">
              <a:buNone/>
            </a:pPr>
            <a:endParaRPr lang="en-US" dirty="0" smtClean="0"/>
          </a:p>
          <a:p>
            <a:r>
              <a:rPr lang="en-US" dirty="0" smtClean="0"/>
              <a:t>Imagine taking two coins that are glued together on their faces, and try to slide them apart. Now the stress is acting parallel to the glue instead of perpendicular to it. This stress is called shear stress, symbolized by the lower case Greek letter tau, τ. </a:t>
            </a:r>
          </a:p>
          <a:p>
            <a:pPr>
              <a:buNone/>
            </a:pPr>
            <a:endParaRPr lang="en-US" dirty="0" smtClean="0"/>
          </a:p>
          <a:p>
            <a:pPr algn="ctr">
              <a:buNone/>
            </a:pPr>
            <a:r>
              <a:rPr lang="en-US" dirty="0" smtClean="0"/>
              <a:t>τ=P/ A </a:t>
            </a:r>
          </a:p>
          <a:p>
            <a:pPr algn="ctr">
              <a:buNone/>
            </a:pPr>
            <a:endParaRPr lang="en-US" dirty="0" smtClean="0"/>
          </a:p>
          <a:p>
            <a:pPr lvl="1"/>
            <a:r>
              <a:rPr lang="en-US" dirty="0" smtClean="0"/>
              <a:t>The units are the same as for normal stress because shear stress is also force divided by area.</a:t>
            </a:r>
            <a:endParaRPr lang="en-US" dirty="0"/>
          </a:p>
        </p:txBody>
      </p:sp>
      <p:pic>
        <p:nvPicPr>
          <p:cNvPr id="1026" name="Picture 2"/>
          <p:cNvPicPr>
            <a:picLocks noChangeAspect="1" noChangeArrowheads="1"/>
          </p:cNvPicPr>
          <p:nvPr/>
        </p:nvPicPr>
        <p:blipFill>
          <a:blip r:embed="rId2"/>
          <a:srcRect l="69532" t="19792" r="23437" b="54167"/>
          <a:stretch>
            <a:fillRect/>
          </a:stretch>
        </p:blipFill>
        <p:spPr bwMode="auto">
          <a:xfrm>
            <a:off x="7543800" y="762000"/>
            <a:ext cx="1143000" cy="31242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76563" t="19792" r="17187" b="54167"/>
          <a:stretch>
            <a:fillRect/>
          </a:stretch>
        </p:blipFill>
        <p:spPr bwMode="auto">
          <a:xfrm>
            <a:off x="7543800" y="3962400"/>
            <a:ext cx="1066800" cy="2438400"/>
          </a:xfrm>
          <a:prstGeom prst="rect">
            <a:avLst/>
          </a:prstGeom>
          <a:noFill/>
          <a:ln w="9525">
            <a:noFill/>
            <a:miter lim="800000"/>
            <a:headEnd/>
            <a:tailEnd/>
          </a:ln>
          <a:effectLst/>
        </p:spPr>
      </p:pic>
      <p:sp>
        <p:nvSpPr>
          <p:cNvPr id="6" name="Rectangle 5"/>
          <p:cNvSpPr/>
          <p:nvPr/>
        </p:nvSpPr>
        <p:spPr>
          <a:xfrm>
            <a:off x="533400" y="6135469"/>
            <a:ext cx="8001000" cy="646331"/>
          </a:xfrm>
          <a:prstGeom prst="rect">
            <a:avLst/>
          </a:prstGeom>
        </p:spPr>
        <p:txBody>
          <a:bodyPr wrap="square">
            <a:spAutoFit/>
          </a:bodyPr>
          <a:lstStyle/>
          <a:p>
            <a:r>
              <a:rPr lang="en-US" dirty="0" smtClean="0"/>
              <a:t>If a plane is passed through a body, a force acting along this plane is called a shear force or shearing force.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229600" cy="762000"/>
          </a:xfrm>
        </p:spPr>
        <p:txBody>
          <a:bodyPr/>
          <a:lstStyle/>
          <a:p>
            <a:r>
              <a:rPr lang="en-US" dirty="0" smtClean="0"/>
              <a:t>Examples of Shear Stress</a:t>
            </a:r>
            <a:endParaRPr lang="en-US" dirty="0"/>
          </a:p>
        </p:txBody>
      </p:sp>
      <p:pic>
        <p:nvPicPr>
          <p:cNvPr id="4" name="Picture 2"/>
          <p:cNvPicPr>
            <a:picLocks noGrp="1" noChangeAspect="1" noChangeArrowheads="1"/>
          </p:cNvPicPr>
          <p:nvPr>
            <p:ph idx="1"/>
          </p:nvPr>
        </p:nvPicPr>
        <p:blipFill>
          <a:blip r:embed="rId2"/>
          <a:srcRect l="58594" t="45834" r="16406" b="45833"/>
          <a:stretch>
            <a:fillRect/>
          </a:stretch>
        </p:blipFill>
        <p:spPr bwMode="auto">
          <a:xfrm>
            <a:off x="6248400" y="1066800"/>
            <a:ext cx="2667000" cy="1371600"/>
          </a:xfrm>
          <a:prstGeom prst="rect">
            <a:avLst/>
          </a:prstGeom>
          <a:noFill/>
          <a:ln w="9525">
            <a:noFill/>
            <a:miter lim="800000"/>
            <a:headEnd/>
            <a:tailEnd/>
          </a:ln>
          <a:effectLst/>
        </p:spPr>
      </p:pic>
      <p:sp>
        <p:nvSpPr>
          <p:cNvPr id="5" name="Rectangle 4"/>
          <p:cNvSpPr/>
          <p:nvPr/>
        </p:nvSpPr>
        <p:spPr>
          <a:xfrm>
            <a:off x="228600" y="1219200"/>
            <a:ext cx="6096000" cy="1200329"/>
          </a:xfrm>
          <a:prstGeom prst="rect">
            <a:avLst/>
          </a:prstGeom>
        </p:spPr>
        <p:txBody>
          <a:bodyPr wrap="square">
            <a:spAutoFit/>
          </a:bodyPr>
          <a:lstStyle/>
          <a:p>
            <a:r>
              <a:rPr lang="en-US" dirty="0" smtClean="0"/>
              <a:t>Sheet metal joints are often manufactured this way, with adhesive bonding two lapped sheets to form a lap joint. The load is parallel to the area under stress (the adhesive in the shear plane between the two lapped panels). </a:t>
            </a:r>
          </a:p>
        </p:txBody>
      </p:sp>
      <p:pic>
        <p:nvPicPr>
          <p:cNvPr id="6" name="Picture 2"/>
          <p:cNvPicPr>
            <a:picLocks noChangeAspect="1" noChangeArrowheads="1"/>
          </p:cNvPicPr>
          <p:nvPr/>
        </p:nvPicPr>
        <p:blipFill>
          <a:blip r:embed="rId2"/>
          <a:srcRect l="52344" t="60648" r="17968" b="30440"/>
          <a:stretch>
            <a:fillRect/>
          </a:stretch>
        </p:blipFill>
        <p:spPr bwMode="auto">
          <a:xfrm>
            <a:off x="2438400" y="5562600"/>
            <a:ext cx="5334000" cy="1066800"/>
          </a:xfrm>
          <a:prstGeom prst="rect">
            <a:avLst/>
          </a:prstGeom>
          <a:noFill/>
          <a:ln w="9525">
            <a:noFill/>
            <a:miter lim="800000"/>
            <a:headEnd/>
            <a:tailEnd/>
          </a:ln>
          <a:effectLst/>
        </p:spPr>
      </p:pic>
      <p:sp>
        <p:nvSpPr>
          <p:cNvPr id="7" name="Rectangle 6"/>
          <p:cNvSpPr/>
          <p:nvPr/>
        </p:nvSpPr>
        <p:spPr>
          <a:xfrm>
            <a:off x="228600" y="2590800"/>
            <a:ext cx="8077200" cy="2862322"/>
          </a:xfrm>
          <a:prstGeom prst="rect">
            <a:avLst/>
          </a:prstGeom>
        </p:spPr>
        <p:txBody>
          <a:bodyPr wrap="square">
            <a:spAutoFit/>
          </a:bodyPr>
          <a:lstStyle/>
          <a:p>
            <a:pPr>
              <a:buFont typeface="Arial" pitchFamily="34" charset="0"/>
              <a:buChar char="•"/>
            </a:pPr>
            <a:r>
              <a:rPr lang="en-US" dirty="0" smtClean="0"/>
              <a:t>    If the sheet metal is held together with </a:t>
            </a:r>
            <a:r>
              <a:rPr lang="en-US" dirty="0" smtClean="0">
                <a:solidFill>
                  <a:srgbClr val="FF0000"/>
                </a:solidFill>
              </a:rPr>
              <a:t>rivets</a:t>
            </a:r>
            <a:r>
              <a:rPr lang="en-US" dirty="0" smtClean="0"/>
              <a:t> instead of glue, then each rivet is loaded in shear across its cross-section. The shear plane passes through the rivet where the two sheets meet.</a:t>
            </a:r>
          </a:p>
          <a:p>
            <a:pPr>
              <a:buFont typeface="Arial" pitchFamily="34" charset="0"/>
              <a:buChar char="•"/>
            </a:pPr>
            <a:r>
              <a:rPr lang="en-US" dirty="0" smtClean="0"/>
              <a:t>    In a </a:t>
            </a:r>
            <a:r>
              <a:rPr lang="en-US" dirty="0" smtClean="0">
                <a:solidFill>
                  <a:srgbClr val="FF0000"/>
                </a:solidFill>
              </a:rPr>
              <a:t>bolted joint</a:t>
            </a:r>
            <a:r>
              <a:rPr lang="en-US" dirty="0" smtClean="0"/>
              <a:t>, use a bolt with a smooth shank instead of a bolt that is threaded along its entire length.  </a:t>
            </a:r>
          </a:p>
          <a:p>
            <a:pPr lvl="2">
              <a:buFont typeface="Arial" pitchFamily="34" charset="0"/>
              <a:buChar char="•"/>
            </a:pPr>
            <a:r>
              <a:rPr lang="en-US" dirty="0" smtClean="0"/>
              <a:t>shear plane can pass through the smooth shank, which has a larger cross-sectional area than the root of a thread, and therefore can handle a higher applied load. </a:t>
            </a:r>
          </a:p>
          <a:p>
            <a:pPr lvl="2">
              <a:buFont typeface="Arial" pitchFamily="34" charset="0"/>
              <a:buChar char="•"/>
            </a:pPr>
            <a:r>
              <a:rPr lang="en-US" dirty="0" smtClean="0"/>
              <a:t>thread root also acts as a stress concentration site; yet another reason for keeping threads out of shear planes.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91600" cy="609600"/>
          </a:xfrm>
        </p:spPr>
        <p:txBody>
          <a:bodyPr>
            <a:normAutofit fontScale="90000"/>
          </a:bodyPr>
          <a:lstStyle/>
          <a:p>
            <a:r>
              <a:rPr lang="en-US" sz="3600" dirty="0" smtClean="0"/>
              <a:t>Examples of Shear Stress-Punching </a:t>
            </a:r>
            <a:r>
              <a:rPr lang="en-US" dirty="0" smtClean="0"/>
              <a:t>Operations</a:t>
            </a:r>
            <a:endParaRPr lang="en-US" dirty="0"/>
          </a:p>
        </p:txBody>
      </p:sp>
      <p:sp>
        <p:nvSpPr>
          <p:cNvPr id="3" name="Content Placeholder 2"/>
          <p:cNvSpPr>
            <a:spLocks noGrp="1"/>
          </p:cNvSpPr>
          <p:nvPr>
            <p:ph idx="1"/>
          </p:nvPr>
        </p:nvSpPr>
        <p:spPr>
          <a:xfrm>
            <a:off x="381000" y="1905000"/>
            <a:ext cx="4876800" cy="4114800"/>
          </a:xfrm>
        </p:spPr>
        <p:txBody>
          <a:bodyPr>
            <a:normAutofit fontScale="70000" lnSpcReduction="20000"/>
          </a:bodyPr>
          <a:lstStyle/>
          <a:p>
            <a:pPr>
              <a:buNone/>
            </a:pPr>
            <a:r>
              <a:rPr lang="en-US" dirty="0" smtClean="0"/>
              <a:t>One way to produce holes in sheet metal is by punching them out with a punch and die set.</a:t>
            </a:r>
          </a:p>
          <a:p>
            <a:pPr>
              <a:buNone/>
            </a:pPr>
            <a:r>
              <a:rPr lang="en-US" dirty="0" smtClean="0"/>
              <a:t> </a:t>
            </a:r>
          </a:p>
          <a:p>
            <a:pPr>
              <a:buNone/>
            </a:pPr>
            <a:r>
              <a:rPr lang="en-US" dirty="0" smtClean="0"/>
              <a:t>The punch shears the sheet metal, so we can use shear stress calculations to figure out the stress in the sheet metal. </a:t>
            </a:r>
          </a:p>
          <a:p>
            <a:pPr>
              <a:buNone/>
            </a:pPr>
            <a:endParaRPr lang="en-US" dirty="0" smtClean="0"/>
          </a:p>
          <a:p>
            <a:pPr>
              <a:buNone/>
            </a:pPr>
            <a:r>
              <a:rPr lang="en-US" dirty="0" smtClean="0"/>
              <a:t>The sheared area is perimeter of the shape that is punched times the thickness of the sheet metal t. </a:t>
            </a:r>
          </a:p>
          <a:p>
            <a:pPr>
              <a:buNone/>
            </a:pPr>
            <a:endParaRPr lang="en-US" dirty="0" smtClean="0"/>
          </a:p>
          <a:p>
            <a:pPr>
              <a:buNone/>
            </a:pPr>
            <a:r>
              <a:rPr lang="en-US" dirty="0" smtClean="0"/>
              <a:t>The shear stress is the punch force divided by the sheared surface.</a:t>
            </a:r>
          </a:p>
        </p:txBody>
      </p:sp>
      <p:pic>
        <p:nvPicPr>
          <p:cNvPr id="4" name="Picture 2"/>
          <p:cNvPicPr>
            <a:picLocks noChangeAspect="1" noChangeArrowheads="1"/>
          </p:cNvPicPr>
          <p:nvPr/>
        </p:nvPicPr>
        <p:blipFill>
          <a:blip r:embed="rId2"/>
          <a:srcRect l="56589" t="11397" r="18343" b="66434"/>
          <a:stretch>
            <a:fillRect/>
          </a:stretch>
        </p:blipFill>
        <p:spPr bwMode="auto">
          <a:xfrm>
            <a:off x="5715000" y="2286000"/>
            <a:ext cx="3124200" cy="35052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534400" cy="5791200"/>
          </a:xfrm>
        </p:spPr>
        <p:txBody>
          <a:bodyPr>
            <a:normAutofit fontScale="92500" lnSpcReduction="10000"/>
          </a:bodyPr>
          <a:lstStyle/>
          <a:p>
            <a:pPr>
              <a:buNone/>
            </a:pPr>
            <a:r>
              <a:rPr lang="en-US" dirty="0" smtClean="0"/>
              <a:t>A 3 mm thick aluminum sheet is cut with a 4 cm diameter round punch. If the punch exerts a force of 6 </a:t>
            </a:r>
            <a:r>
              <a:rPr lang="en-US" dirty="0" err="1" smtClean="0"/>
              <a:t>kN</a:t>
            </a:r>
            <a:r>
              <a:rPr lang="en-US" dirty="0" smtClean="0"/>
              <a:t>, what is the shear stress in the sheet?</a:t>
            </a:r>
          </a:p>
          <a:p>
            <a:pPr>
              <a:buNone/>
            </a:pPr>
            <a:endParaRPr lang="en-US" dirty="0" smtClean="0"/>
          </a:p>
          <a:p>
            <a:pPr>
              <a:buNone/>
            </a:pPr>
            <a:r>
              <a:rPr lang="en-US" dirty="0" smtClean="0"/>
              <a:t> </a:t>
            </a:r>
            <a:r>
              <a:rPr lang="en-US" b="1" dirty="0" smtClean="0"/>
              <a:t>Solution: </a:t>
            </a:r>
            <a:r>
              <a:rPr lang="en-US" dirty="0" smtClean="0"/>
              <a:t>The punch will create a round slug, where the cut edge is around the circumference of the slug. Think of the cut edge as the wall of a cylinder with a height of 3 mm and a diameter of 4 cm.</a:t>
            </a:r>
          </a:p>
          <a:p>
            <a:pPr>
              <a:buNone/>
            </a:pPr>
            <a:r>
              <a:rPr lang="en-US" dirty="0" smtClean="0"/>
              <a:t> </a:t>
            </a:r>
          </a:p>
          <a:p>
            <a:pPr>
              <a:buNone/>
            </a:pPr>
            <a:r>
              <a:rPr lang="en-US" dirty="0" smtClean="0"/>
              <a:t>The area equals the circumference of the circle times the thickness of the sheet metal: A=</a:t>
            </a:r>
            <a:r>
              <a:rPr lang="en-US" dirty="0" err="1" smtClean="0"/>
              <a:t>πdt</a:t>
            </a:r>
            <a:r>
              <a:rPr lang="en-US" dirty="0" smtClean="0"/>
              <a:t>.</a:t>
            </a:r>
          </a:p>
          <a:p>
            <a:pPr>
              <a:buNone/>
            </a:pPr>
            <a:endParaRPr lang="en-US" dirty="0" smtClean="0"/>
          </a:p>
          <a:p>
            <a:pPr>
              <a:buNone/>
            </a:pPr>
            <a:r>
              <a:rPr lang="en-US" dirty="0" smtClean="0"/>
              <a:t> Shear stress τ= P/ A</a:t>
            </a:r>
          </a:p>
          <a:p>
            <a:pPr>
              <a:buNone/>
            </a:pPr>
            <a:r>
              <a:rPr lang="en-US" dirty="0" smtClean="0"/>
              <a:t>			     =P/ </a:t>
            </a:r>
            <a:r>
              <a:rPr lang="en-US" dirty="0" err="1" smtClean="0"/>
              <a:t>πdt</a:t>
            </a:r>
            <a:r>
              <a:rPr lang="en-US" dirty="0" smtClean="0"/>
              <a:t>= 6kN/π⋅4cm⋅3mm =15.9MPa</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1563" t="41935" r="16406" b="46774"/>
          <a:stretch>
            <a:fillRect/>
          </a:stretch>
        </p:blipFill>
        <p:spPr bwMode="auto">
          <a:xfrm>
            <a:off x="1219200" y="4495800"/>
            <a:ext cx="6477000" cy="1447800"/>
          </a:xfrm>
          <a:prstGeom prst="rect">
            <a:avLst/>
          </a:prstGeom>
          <a:noFill/>
          <a:ln w="9525">
            <a:noFill/>
            <a:miter lim="800000"/>
            <a:headEnd/>
            <a:tailEnd/>
          </a:ln>
          <a:effectLst/>
        </p:spPr>
      </p:pic>
      <p:sp>
        <p:nvSpPr>
          <p:cNvPr id="9" name="Rectangle 8"/>
          <p:cNvSpPr/>
          <p:nvPr/>
        </p:nvSpPr>
        <p:spPr>
          <a:xfrm>
            <a:off x="228600" y="2286000"/>
            <a:ext cx="8534400" cy="1200329"/>
          </a:xfrm>
          <a:prstGeom prst="rect">
            <a:avLst/>
          </a:prstGeom>
        </p:spPr>
        <p:txBody>
          <a:bodyPr wrap="square">
            <a:spAutoFit/>
          </a:bodyPr>
          <a:lstStyle/>
          <a:p>
            <a:r>
              <a:rPr lang="en-US" dirty="0" smtClean="0"/>
              <a:t>Shear stress controls the design of torsion members. </a:t>
            </a:r>
          </a:p>
          <a:p>
            <a:r>
              <a:rPr lang="en-US" dirty="0" smtClean="0"/>
              <a:t>Think of a round shaft as a series of disks glued together on their faces. </a:t>
            </a:r>
          </a:p>
          <a:p>
            <a:r>
              <a:rPr lang="en-US" dirty="0" smtClean="0"/>
              <a:t>If you twist the shaft with a torque T, the glue will be loaded in shear because the load is parallel to the face of each disk.</a:t>
            </a:r>
            <a:endParaRPr lang="en-US" dirty="0"/>
          </a:p>
        </p:txBody>
      </p:sp>
      <p:sp>
        <p:nvSpPr>
          <p:cNvPr id="10" name="Rectangle 9"/>
          <p:cNvSpPr/>
          <p:nvPr/>
        </p:nvSpPr>
        <p:spPr>
          <a:xfrm>
            <a:off x="152400" y="914400"/>
            <a:ext cx="8229600" cy="923330"/>
          </a:xfrm>
          <a:prstGeom prst="rect">
            <a:avLst/>
          </a:prstGeom>
        </p:spPr>
        <p:txBody>
          <a:bodyPr wrap="square">
            <a:spAutoFit/>
          </a:bodyPr>
          <a:lstStyle/>
          <a:p>
            <a:r>
              <a:rPr lang="en-US" dirty="0" smtClean="0"/>
              <a:t> This equation can be  solved for P in order to find out whether a press is capable of punching out blanks of a given size in a sheet metal of known shear strength.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533400"/>
          </a:xfrm>
        </p:spPr>
        <p:txBody>
          <a:bodyPr>
            <a:noAutofit/>
          </a:bodyPr>
          <a:lstStyle/>
          <a:p>
            <a:r>
              <a:rPr lang="en-US" sz="3200" dirty="0" smtClean="0"/>
              <a:t>Deformations due to Shear Stress-Shear Strain</a:t>
            </a:r>
            <a:endParaRPr lang="en-US" sz="3200" dirty="0"/>
          </a:p>
        </p:txBody>
      </p:sp>
      <p:sp>
        <p:nvSpPr>
          <p:cNvPr id="7" name="Rectangle 6"/>
          <p:cNvSpPr/>
          <p:nvPr/>
        </p:nvSpPr>
        <p:spPr>
          <a:xfrm>
            <a:off x="228600" y="1066800"/>
            <a:ext cx="6858000" cy="2585323"/>
          </a:xfrm>
          <a:prstGeom prst="rect">
            <a:avLst/>
          </a:prstGeom>
        </p:spPr>
        <p:txBody>
          <a:bodyPr wrap="square">
            <a:spAutoFit/>
          </a:bodyPr>
          <a:lstStyle/>
          <a:p>
            <a:r>
              <a:rPr lang="en-US" dirty="0" smtClean="0"/>
              <a:t>Consider a rectangular block loaded in shear. </a:t>
            </a:r>
          </a:p>
          <a:p>
            <a:r>
              <a:rPr lang="en-US" dirty="0" smtClean="0"/>
              <a:t>The block will distort as a parallelogram, so the top edge moves an amount δ. </a:t>
            </a:r>
          </a:p>
          <a:p>
            <a:r>
              <a:rPr lang="en-US" dirty="0" smtClean="0"/>
              <a:t>   Divide the distortion by length L perpendicular to the distortion</a:t>
            </a:r>
          </a:p>
          <a:p>
            <a:endParaRPr lang="en-US" dirty="0" smtClean="0"/>
          </a:p>
          <a:p>
            <a:pPr algn="ctr"/>
            <a:r>
              <a:rPr lang="en-US" dirty="0" smtClean="0"/>
              <a:t> γ=δ / L </a:t>
            </a:r>
          </a:p>
          <a:p>
            <a:pPr algn="ctr"/>
            <a:endParaRPr lang="en-US" dirty="0" smtClean="0"/>
          </a:p>
          <a:p>
            <a:pPr lvl="1">
              <a:buFont typeface="Arial" pitchFamily="34" charset="0"/>
              <a:buChar char="•"/>
            </a:pPr>
            <a:r>
              <a:rPr lang="en-US" dirty="0" smtClean="0"/>
              <a:t>Like normal strain, shear strain is unitless. </a:t>
            </a:r>
          </a:p>
          <a:p>
            <a:endParaRPr lang="en-US" dirty="0" smtClean="0"/>
          </a:p>
        </p:txBody>
      </p:sp>
      <p:pic>
        <p:nvPicPr>
          <p:cNvPr id="8" name="Picture 2"/>
          <p:cNvPicPr>
            <a:picLocks noChangeAspect="1" noChangeArrowheads="1"/>
          </p:cNvPicPr>
          <p:nvPr/>
        </p:nvPicPr>
        <p:blipFill>
          <a:blip r:embed="rId2"/>
          <a:srcRect l="57032" t="57907" r="33514" b="33933"/>
          <a:stretch>
            <a:fillRect/>
          </a:stretch>
        </p:blipFill>
        <p:spPr bwMode="auto">
          <a:xfrm>
            <a:off x="7239000" y="1066800"/>
            <a:ext cx="1600200" cy="1524000"/>
          </a:xfrm>
          <a:prstGeom prst="rect">
            <a:avLst/>
          </a:prstGeom>
          <a:noFill/>
          <a:ln w="9525">
            <a:noFill/>
            <a:miter lim="800000"/>
            <a:headEnd/>
            <a:tailEnd/>
          </a:ln>
          <a:effectLst/>
        </p:spPr>
      </p:pic>
      <p:sp>
        <p:nvSpPr>
          <p:cNvPr id="10" name="Rectangle 9"/>
          <p:cNvSpPr/>
          <p:nvPr/>
        </p:nvSpPr>
        <p:spPr>
          <a:xfrm>
            <a:off x="304800" y="3733800"/>
            <a:ext cx="5486400" cy="2585323"/>
          </a:xfrm>
          <a:prstGeom prst="rect">
            <a:avLst/>
          </a:prstGeom>
        </p:spPr>
        <p:txBody>
          <a:bodyPr wrap="square">
            <a:spAutoFit/>
          </a:bodyPr>
          <a:lstStyle/>
          <a:p>
            <a:r>
              <a:rPr lang="en-US" dirty="0" smtClean="0"/>
              <a:t>Consider the angle formed between the initial and loaded positions of the block. </a:t>
            </a:r>
          </a:p>
          <a:p>
            <a:r>
              <a:rPr lang="en-US" dirty="0" smtClean="0"/>
              <a:t>From trigonometry, tan ϕ=δ/ L</a:t>
            </a:r>
          </a:p>
          <a:p>
            <a:endParaRPr lang="en-US" dirty="0" smtClean="0"/>
          </a:p>
          <a:p>
            <a:r>
              <a:rPr lang="en-US" dirty="0" smtClean="0"/>
              <a:t> The amount of strain in the cartoon is exaggerated. For metals, concrete,  wood, and most polymers, angle ϕ is so small that </a:t>
            </a:r>
            <a:r>
              <a:rPr lang="en-US" dirty="0" err="1" smtClean="0"/>
              <a:t>tanϕ≈ϕ</a:t>
            </a:r>
            <a:r>
              <a:rPr lang="en-US" dirty="0" smtClean="0"/>
              <a:t> if we measure the angle in radians, therefore</a:t>
            </a:r>
          </a:p>
          <a:p>
            <a:pPr algn="ctr"/>
            <a:r>
              <a:rPr lang="en-US" dirty="0" smtClean="0"/>
              <a:t> ϕ ≈ γ=δ/L </a:t>
            </a:r>
            <a:endParaRPr lang="en-US" dirty="0"/>
          </a:p>
        </p:txBody>
      </p:sp>
      <p:pic>
        <p:nvPicPr>
          <p:cNvPr id="11" name="Picture 2"/>
          <p:cNvPicPr>
            <a:picLocks noChangeAspect="1" noChangeArrowheads="1"/>
          </p:cNvPicPr>
          <p:nvPr/>
        </p:nvPicPr>
        <p:blipFill>
          <a:blip r:embed="rId2"/>
          <a:srcRect l="66486" t="55459" r="17757" b="33933"/>
          <a:stretch>
            <a:fillRect/>
          </a:stretch>
        </p:blipFill>
        <p:spPr bwMode="auto">
          <a:xfrm>
            <a:off x="6172200" y="4191000"/>
            <a:ext cx="2743200" cy="1828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762000"/>
          </a:xfrm>
        </p:spPr>
        <p:txBody>
          <a:bodyPr/>
          <a:lstStyle/>
          <a:p>
            <a:r>
              <a:rPr lang="en-US" dirty="0" smtClean="0"/>
              <a:t>Complementary Shear Stress </a:t>
            </a:r>
            <a:endParaRPr lang="en-US" dirty="0"/>
          </a:p>
        </p:txBody>
      </p:sp>
      <p:sp>
        <p:nvSpPr>
          <p:cNvPr id="4" name="Rectangle 3"/>
          <p:cNvSpPr/>
          <p:nvPr/>
        </p:nvSpPr>
        <p:spPr>
          <a:xfrm>
            <a:off x="381000" y="1425476"/>
            <a:ext cx="4953000" cy="2308324"/>
          </a:xfrm>
          <a:prstGeom prst="rect">
            <a:avLst/>
          </a:prstGeom>
        </p:spPr>
        <p:txBody>
          <a:bodyPr wrap="square">
            <a:spAutoFit/>
          </a:bodyPr>
          <a:lstStyle/>
          <a:p>
            <a:r>
              <a:rPr lang="en-US" sz="2400" dirty="0" smtClean="0"/>
              <a:t>A shear stress is always accompanied by a balancing shear stress across the planes at right angles, the balancing stress is called complementary shearing stress.</a:t>
            </a:r>
            <a:endParaRPr lang="en-US" sz="2400" dirty="0"/>
          </a:p>
        </p:txBody>
      </p:sp>
      <p:pic>
        <p:nvPicPr>
          <p:cNvPr id="15362" name="Picture 2" descr="http://www.nptel.ac.in/courses/Webcourse-contents/IIT-ROORKEE/strength%20of%20materials/lects%20&amp;%20picts/image/lect2/fig%2010.jpg"/>
          <p:cNvPicPr>
            <a:picLocks noChangeAspect="1" noChangeArrowheads="1"/>
          </p:cNvPicPr>
          <p:nvPr/>
        </p:nvPicPr>
        <p:blipFill>
          <a:blip r:embed="rId3"/>
          <a:srcRect r="27273"/>
          <a:stretch>
            <a:fillRect/>
          </a:stretch>
        </p:blipFill>
        <p:spPr bwMode="auto">
          <a:xfrm>
            <a:off x="5410200" y="1219200"/>
            <a:ext cx="3352800" cy="2819400"/>
          </a:xfrm>
          <a:prstGeom prst="rect">
            <a:avLst/>
          </a:prstGeom>
          <a:noFill/>
        </p:spPr>
      </p:pic>
      <p:sp>
        <p:nvSpPr>
          <p:cNvPr id="15365" name="Rectangle 5"/>
          <p:cNvSpPr>
            <a:spLocks noChangeArrowheads="1"/>
          </p:cNvSpPr>
          <p:nvPr/>
        </p:nvSpPr>
        <p:spPr bwMode="auto">
          <a:xfrm>
            <a:off x="533400" y="4001631"/>
            <a:ext cx="7086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Sign convections for shear stresses: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Direct stresses or normal stresses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Tensile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compressive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Shear stresses: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tending to turn the element Clockwise (C.W)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tending to turn the element Counterclockwise( C.C.W) – </a:t>
            </a:r>
            <a:r>
              <a:rPr kumimoji="0" lang="en-US" sz="2000" b="0" i="0" u="none" strike="noStrike" cap="none" normalizeH="0" baseline="0" dirty="0" err="1" smtClean="0">
                <a:ln>
                  <a:noFill/>
                </a:ln>
                <a:solidFill>
                  <a:schemeClr val="tx1"/>
                </a:solidFill>
                <a:effectLst/>
                <a:latin typeface="Arial" pitchFamily="34" charset="0"/>
                <a:cs typeface="Arial" pitchFamily="34" charset="0"/>
              </a:rPr>
              <a:t>ve</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wKwZ1Wie9RQ/UWUJf2HbJZI/AAAAAAAACLc/IMDwYBhNXKU/s1600/Complementary+Shear+Stress+-+1.JPG"/>
          <p:cNvPicPr>
            <a:picLocks noChangeAspect="1" noChangeArrowheads="1"/>
          </p:cNvPicPr>
          <p:nvPr/>
        </p:nvPicPr>
        <p:blipFill>
          <a:blip r:embed="rId3"/>
          <a:srcRect t="5715"/>
          <a:stretch>
            <a:fillRect/>
          </a:stretch>
        </p:blipFill>
        <p:spPr bwMode="auto">
          <a:xfrm>
            <a:off x="228600" y="685800"/>
            <a:ext cx="8915400" cy="5943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1541</TotalTime>
  <Words>1874</Words>
  <Application>Microsoft Office PowerPoint</Application>
  <PresentationFormat>On-screen Show (4:3)</PresentationFormat>
  <Paragraphs>129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Trebuchet MS</vt:lpstr>
      <vt:lpstr>Wingdings 2</vt:lpstr>
      <vt:lpstr>Urban</vt:lpstr>
      <vt:lpstr>Mechanics of Materials(ME-294)</vt:lpstr>
      <vt:lpstr>Shear Force and Stress</vt:lpstr>
      <vt:lpstr>Examples of Shear Stress</vt:lpstr>
      <vt:lpstr>Examples of Shear Stress-Punching Operations</vt:lpstr>
      <vt:lpstr>PowerPoint Presentation</vt:lpstr>
      <vt:lpstr>PowerPoint Presentation</vt:lpstr>
      <vt:lpstr>Deformations due to Shear Stress-Shear Strain</vt:lpstr>
      <vt:lpstr>Complementary Shear Stress </vt:lpstr>
      <vt:lpstr>PowerPoint Presentation</vt:lpstr>
      <vt:lpstr>PowerPoint Presentation</vt:lpstr>
      <vt:lpstr>PowerPoint Presentation</vt:lpstr>
      <vt:lpstr>Elastic Constants</vt:lpstr>
      <vt:lpstr>Elastic Constants</vt:lpstr>
      <vt:lpstr>Elastic Constants</vt:lpstr>
      <vt:lpstr>PowerPoint Presentation</vt:lpstr>
      <vt:lpstr>PowerPoint Presentation</vt:lpstr>
      <vt:lpstr>Relation between the Elastic constants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Materials(ME-294)</dc:title>
  <dc:creator>AZAM</dc:creator>
  <cp:lastModifiedBy>Muhammad Azam</cp:lastModifiedBy>
  <cp:revision>185</cp:revision>
  <dcterms:created xsi:type="dcterms:W3CDTF">2015-02-01T13:29:53Z</dcterms:created>
  <dcterms:modified xsi:type="dcterms:W3CDTF">2015-04-25T09:32:19Z</dcterms:modified>
</cp:coreProperties>
</file>